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2" saveSubsetFonts="1" autoCompressPictures="0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70" r:id="rId2"/>
    <p:sldId id="258" r:id="rId3"/>
    <p:sldId id="259" r:id="rId4"/>
    <p:sldId id="261" r:id="rId5"/>
    <p:sldId id="260" r:id="rId6"/>
    <p:sldId id="263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2" r:id="rId15"/>
    <p:sldId id="271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734"/>
    <a:srgbClr val="50CCFF"/>
    <a:srgbClr val="FFFFFF"/>
    <a:srgbClr val="32CCFF"/>
    <a:srgbClr val="0007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-1016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handoutMaster" Target="handoutMasters/handoutMaster1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B29279-C445-7E4C-BDE0-0F939A8E7550}" type="datetimeFigureOut">
              <a:rPr lang="en-US" smtClean="0"/>
              <a:t>4/10/15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EC7FA4-571F-324D-A6F3-D45513725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6217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52E740-8633-1646-99BC-4CB020C700C7}" type="datetimeFigureOut">
              <a:rPr lang="en-US" smtClean="0"/>
              <a:t>4/10/15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111389-49FB-BB44-9C0F-13DCB3EB0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70100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111389-49FB-BB44-9C0F-13DCB3EB03F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66337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111389-49FB-BB44-9C0F-13DCB3EB03F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66337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111389-49FB-BB44-9C0F-13DCB3EB03F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66337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111389-49FB-BB44-9C0F-13DCB3EB03F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66337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111389-49FB-BB44-9C0F-13DCB3EB03F0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66337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Distinguish between</a:t>
            </a:r>
            <a:r>
              <a:rPr lang="en-US" baseline="0" dirty="0" smtClean="0"/>
              <a:t> a mass of content and the quality of the individual titles. Although a relatively small collection, special, even essential body </a:t>
            </a:r>
            <a:r>
              <a:rPr lang="en-US" baseline="0" smtClean="0"/>
              <a:t>of film.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111389-49FB-BB44-9C0F-13DCB3EB03F0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6633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111389-49FB-BB44-9C0F-13DCB3EB03F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6633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111389-49FB-BB44-9C0F-13DCB3EB03F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6633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111389-49FB-BB44-9C0F-13DCB3EB03F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6633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111389-49FB-BB44-9C0F-13DCB3EB03F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6633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Spring Sale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111389-49FB-BB44-9C0F-13DCB3EB03F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6633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111389-49FB-BB44-9C0F-13DCB3EB03F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6633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111389-49FB-BB44-9C0F-13DCB3EB03F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66337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111389-49FB-BB44-9C0F-13DCB3EB03F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6633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A37A5-F7EA-944C-91EF-2270D3269246}" type="datetime1">
              <a:rPr lang="en-US" smtClean="0"/>
              <a:t>4/10/15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Docuseek2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2326-13F3-A64F-A43C-81C346783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53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D80C7-120F-F841-B239-21380A109D80}" type="datetime1">
              <a:rPr lang="en-US" smtClean="0"/>
              <a:t>4/10/15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Docuseek2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2326-13F3-A64F-A43C-81C346783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735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E998A-ED41-2044-BF43-07ADC9A387DD}" type="datetime1">
              <a:rPr lang="en-US" smtClean="0"/>
              <a:t>4/10/15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Docuseek2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2326-13F3-A64F-A43C-81C346783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080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EBE88-7119-4649-ADA1-7EA61B981C4B}" type="datetime1">
              <a:rPr lang="en-US" smtClean="0"/>
              <a:t>4/10/15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Docuseek2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2326-13F3-A64F-A43C-81C346783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103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60B37-30E3-BE45-8AC6-9160CEAFA713}" type="datetime1">
              <a:rPr lang="en-US" smtClean="0"/>
              <a:t>4/10/15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Docuseek2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2326-13F3-A64F-A43C-81C346783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675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5AD11-A0EB-D548-BEAC-E54E981B96BD}" type="datetime1">
              <a:rPr lang="en-US" smtClean="0"/>
              <a:t>4/10/15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Docuseek2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2326-13F3-A64F-A43C-81C346783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350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CCE6B-2BC8-5640-B48E-714DB0CA15ED}" type="datetime1">
              <a:rPr lang="en-US" smtClean="0"/>
              <a:t>4/10/15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Docuseek2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2326-13F3-A64F-A43C-81C346783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0202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E2607-B1F1-DE43-BF15-957FF64576CB}" type="datetime1">
              <a:rPr lang="en-US" smtClean="0"/>
              <a:t>4/10/15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Docuseek2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2326-13F3-A64F-A43C-81C346783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756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A90DF-F4FA-BF42-8DF2-05DBD57324E0}" type="datetime1">
              <a:rPr lang="en-US" smtClean="0"/>
              <a:t>4/10/15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Docuseek2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2326-13F3-A64F-A43C-81C346783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288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E08F5-4349-A546-BB57-E36EB753B390}" type="datetime1">
              <a:rPr lang="en-US" smtClean="0"/>
              <a:t>4/10/15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Docuseek2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2326-13F3-A64F-A43C-81C346783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852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8B7D0-1FF7-4E4D-9F55-A818981F8843}" type="datetime1">
              <a:rPr lang="en-US" smtClean="0"/>
              <a:t>4/10/15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Docuseek2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2326-13F3-A64F-A43C-81C346783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979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0000">
              <a:srgbClr val="000734"/>
            </a:gs>
            <a:gs pos="95000">
              <a:srgbClr val="50CCF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1920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928E21-AED0-2740-80D1-8E1A35052ED8}" type="datetime1">
              <a:rPr lang="en-US" smtClean="0"/>
              <a:t>4/10/15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Docuseek2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45747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164457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1.png"/><Relationship Id="rId5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70518" y="2261622"/>
            <a:ext cx="5037584" cy="4059509"/>
          </a:xfrm>
        </p:spPr>
        <p:txBody>
          <a:bodyPr>
            <a:normAutofit/>
          </a:bodyPr>
          <a:lstStyle/>
          <a:p>
            <a:pPr marL="457200" indent="-457200" algn="l">
              <a:buFont typeface="Wingdings" charset="2"/>
              <a:buChar char="§"/>
            </a:pPr>
            <a:r>
              <a:rPr lang="en-US" dirty="0" smtClean="0">
                <a:solidFill>
                  <a:schemeClr val="tx1"/>
                </a:solidFill>
              </a:rPr>
              <a:t>Academic streaming source for social issue and documentary film</a:t>
            </a:r>
          </a:p>
          <a:p>
            <a:pPr marL="457200" indent="-457200" algn="l">
              <a:buFont typeface="Wingdings" charset="2"/>
              <a:buChar char="§"/>
            </a:pPr>
            <a:r>
              <a:rPr lang="en-US" dirty="0" smtClean="0">
                <a:solidFill>
                  <a:schemeClr val="tx1"/>
                </a:solidFill>
              </a:rPr>
              <a:t>With content from leading distributors</a:t>
            </a:r>
          </a:p>
          <a:p>
            <a:pPr marL="457200" indent="-457200" algn="l">
              <a:buFont typeface="Wingdings" charset="2"/>
              <a:buChar char="§"/>
            </a:pPr>
            <a:r>
              <a:rPr lang="en-US" dirty="0" smtClean="0">
                <a:solidFill>
                  <a:schemeClr val="tx1"/>
                </a:solidFill>
              </a:rPr>
              <a:t>640+ titles</a:t>
            </a:r>
          </a:p>
          <a:p>
            <a:pPr marL="457200" indent="-457200" algn="l">
              <a:buFont typeface="Wingdings" charset="2"/>
              <a:buChar char="§"/>
            </a:pPr>
            <a:r>
              <a:rPr lang="en-US" dirty="0" smtClean="0">
                <a:solidFill>
                  <a:schemeClr val="tx1"/>
                </a:solidFill>
              </a:rPr>
              <a:t>Streaming since 2012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7" name="Picture 6" descr="Docuseek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5755" y="532727"/>
            <a:ext cx="2762347" cy="1499560"/>
          </a:xfrm>
          <a:prstGeom prst="rect">
            <a:avLst/>
          </a:prstGeom>
        </p:spPr>
      </p:pic>
      <p:pic>
        <p:nvPicPr>
          <p:cNvPr id="2" name="Picture 1" descr="distributor_collage_180x235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1854" y="2672593"/>
            <a:ext cx="2639818" cy="3446431"/>
          </a:xfrm>
          <a:prstGeom prst="rect">
            <a:avLst/>
          </a:prstGeom>
          <a:solidFill>
            <a:srgbClr val="FFFFFF"/>
          </a:solidFill>
          <a:effectLst>
            <a:outerShdw blurRad="50800" dist="50800" dir="2700000" algn="tl" rotWithShape="0">
              <a:srgbClr val="000000">
                <a:alpha val="74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321939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0680" y="274638"/>
            <a:ext cx="6076119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Usage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7266" y="2099297"/>
            <a:ext cx="5362481" cy="4128031"/>
          </a:xfrm>
        </p:spPr>
        <p:txBody>
          <a:bodyPr>
            <a:normAutofit/>
          </a:bodyPr>
          <a:lstStyle/>
          <a:p>
            <a:pPr>
              <a:buFont typeface="Wingdings" charset="2"/>
              <a:buChar char="§"/>
            </a:pPr>
            <a:r>
              <a:rPr lang="en-US" dirty="0" smtClean="0"/>
              <a:t>Impressions</a:t>
            </a:r>
          </a:p>
          <a:p>
            <a:pPr>
              <a:buFont typeface="Wingdings" charset="2"/>
              <a:buChar char="§"/>
            </a:pPr>
            <a:r>
              <a:rPr lang="en-US" dirty="0" smtClean="0"/>
              <a:t>Views</a:t>
            </a:r>
          </a:p>
          <a:p>
            <a:pPr>
              <a:buFont typeface="Wingdings" charset="2"/>
              <a:buChar char="§"/>
            </a:pPr>
            <a:r>
              <a:rPr lang="en-US" dirty="0" smtClean="0"/>
              <a:t>Time viewed</a:t>
            </a:r>
          </a:p>
          <a:p>
            <a:pPr>
              <a:buFont typeface="Wingdings" charset="2"/>
              <a:buChar char="§"/>
            </a:pPr>
            <a:r>
              <a:rPr lang="en-US" dirty="0" smtClean="0"/>
              <a:t>Overall percent viewed</a:t>
            </a:r>
          </a:p>
          <a:p>
            <a:pPr>
              <a:buFont typeface="Wingdings" charset="2"/>
              <a:buChar char="§"/>
            </a:pPr>
            <a:r>
              <a:rPr lang="en-US" dirty="0" smtClean="0"/>
              <a:t>Engagement</a:t>
            </a:r>
          </a:p>
          <a:p>
            <a:pPr>
              <a:buFont typeface="Wingdings" charset="2"/>
              <a:buChar char="§"/>
            </a:pPr>
            <a:r>
              <a:rPr lang="en-US" dirty="0" smtClean="0"/>
              <a:t>Exportable</a:t>
            </a:r>
          </a:p>
          <a:p>
            <a:pPr>
              <a:buFont typeface="Wingdings" charset="2"/>
              <a:buChar char="§"/>
            </a:pPr>
            <a:r>
              <a:rPr lang="en-US" dirty="0" smtClean="0"/>
              <a:t>Not COUNTER compliant</a:t>
            </a:r>
          </a:p>
          <a:p>
            <a:pPr>
              <a:buFont typeface="Wingdings" charset="2"/>
              <a:buChar char="§"/>
            </a:pPr>
            <a:endParaRPr lang="en-US" dirty="0"/>
          </a:p>
        </p:txBody>
      </p:sp>
      <p:pic>
        <p:nvPicPr>
          <p:cNvPr id="4" name="Picture 3" descr="Docuseek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600" y="468689"/>
            <a:ext cx="1778000" cy="96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11805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 descr="usage_report_1.png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391" b="9391"/>
          <a:stretch>
            <a:fillRect/>
          </a:stretch>
        </p:blipFill>
        <p:spPr>
          <a:xfrm>
            <a:off x="0" y="599799"/>
            <a:ext cx="9083812" cy="4627128"/>
          </a:xfrm>
        </p:spPr>
      </p:pic>
    </p:spTree>
    <p:extLst>
      <p:ext uri="{BB962C8B-B14F-4D97-AF65-F5344CB8AC3E}">
        <p14:creationId xmlns:p14="http://schemas.microsoft.com/office/powerpoint/2010/main" val="36148544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0680" y="274638"/>
            <a:ext cx="6076119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Additional 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7266" y="2099297"/>
            <a:ext cx="5362481" cy="4128031"/>
          </a:xfrm>
        </p:spPr>
        <p:txBody>
          <a:bodyPr>
            <a:normAutofit fontScale="92500" lnSpcReduction="10000"/>
          </a:bodyPr>
          <a:lstStyle/>
          <a:p>
            <a:pPr>
              <a:buFont typeface="Wingdings" charset="2"/>
              <a:buChar char="§"/>
            </a:pPr>
            <a:r>
              <a:rPr lang="en-US" dirty="0" smtClean="0"/>
              <a:t>Detailed film information</a:t>
            </a:r>
          </a:p>
          <a:p>
            <a:pPr>
              <a:buFont typeface="Wingdings" charset="2"/>
              <a:buChar char="§"/>
            </a:pPr>
            <a:r>
              <a:rPr lang="en-US" dirty="0" smtClean="0"/>
              <a:t>Advanced search tools</a:t>
            </a:r>
          </a:p>
          <a:p>
            <a:pPr>
              <a:buFont typeface="Wingdings" charset="2"/>
              <a:buChar char="§"/>
            </a:pPr>
            <a:r>
              <a:rPr lang="en-US" dirty="0" smtClean="0"/>
              <a:t>Closed captions: ~1/3</a:t>
            </a:r>
          </a:p>
          <a:p>
            <a:pPr>
              <a:buFont typeface="Wingdings" charset="2"/>
              <a:buChar char="§"/>
            </a:pPr>
            <a:r>
              <a:rPr lang="en-US" dirty="0" smtClean="0"/>
              <a:t>Closed captions or subtitled: a bit more than half</a:t>
            </a:r>
          </a:p>
          <a:p>
            <a:pPr>
              <a:buFont typeface="Wingdings" charset="2"/>
              <a:buChar char="§"/>
            </a:pPr>
            <a:r>
              <a:rPr lang="en-US" dirty="0" smtClean="0"/>
              <a:t>Interactive transcripts: 129 titles</a:t>
            </a:r>
          </a:p>
          <a:p>
            <a:pPr>
              <a:buFont typeface="Wingdings" charset="2"/>
              <a:buChar char="§"/>
            </a:pPr>
            <a:r>
              <a:rPr lang="en-US" dirty="0" smtClean="0"/>
              <a:t>Clip-making tool</a:t>
            </a:r>
          </a:p>
        </p:txBody>
      </p:sp>
      <p:pic>
        <p:nvPicPr>
          <p:cNvPr id="4" name="Picture 3" descr="Docuseek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600" y="468689"/>
            <a:ext cx="1778000" cy="96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05676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poster_collag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8307" y="1767178"/>
            <a:ext cx="3638492" cy="273438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0680" y="274638"/>
            <a:ext cx="6076119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Post sales support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7266" y="2099297"/>
            <a:ext cx="3916023" cy="4128031"/>
          </a:xfrm>
        </p:spPr>
        <p:txBody>
          <a:bodyPr>
            <a:normAutofit lnSpcReduction="10000"/>
          </a:bodyPr>
          <a:lstStyle/>
          <a:p>
            <a:pPr>
              <a:buFont typeface="Wingdings" charset="2"/>
              <a:buChar char="§"/>
            </a:pPr>
            <a:r>
              <a:rPr lang="en-US" dirty="0" smtClean="0"/>
              <a:t>Posters and postcards</a:t>
            </a:r>
          </a:p>
          <a:p>
            <a:pPr>
              <a:buFont typeface="Wingdings" charset="2"/>
              <a:buChar char="§"/>
            </a:pPr>
            <a:r>
              <a:rPr lang="en-US" dirty="0" smtClean="0"/>
              <a:t>Social media tools</a:t>
            </a:r>
          </a:p>
          <a:p>
            <a:pPr>
              <a:buFont typeface="Wingdings" charset="2"/>
              <a:buChar char="§"/>
            </a:pPr>
            <a:r>
              <a:rPr lang="en-US" dirty="0" err="1" smtClean="0"/>
              <a:t>Emailable</a:t>
            </a:r>
            <a:r>
              <a:rPr lang="en-US" dirty="0" smtClean="0"/>
              <a:t> search results</a:t>
            </a:r>
          </a:p>
          <a:p>
            <a:pPr>
              <a:buFont typeface="Wingdings" charset="2"/>
              <a:buChar char="§"/>
            </a:pPr>
            <a:r>
              <a:rPr lang="en-US" dirty="0" smtClean="0"/>
              <a:t>Tutorials</a:t>
            </a:r>
          </a:p>
          <a:p>
            <a:pPr>
              <a:buFont typeface="Wingdings" charset="2"/>
              <a:buChar char="§"/>
            </a:pPr>
            <a:r>
              <a:rPr lang="en-US" dirty="0" smtClean="0"/>
              <a:t>Webinars</a:t>
            </a:r>
          </a:p>
          <a:p>
            <a:pPr>
              <a:buFont typeface="Wingdings" charset="2"/>
              <a:buChar char="§"/>
            </a:pPr>
            <a:r>
              <a:rPr lang="en-US" dirty="0" smtClean="0"/>
              <a:t>Help wiki</a:t>
            </a:r>
          </a:p>
        </p:txBody>
      </p:sp>
      <p:pic>
        <p:nvPicPr>
          <p:cNvPr id="4" name="Picture 3" descr="Docuseek2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600" y="468689"/>
            <a:ext cx="1778000" cy="965200"/>
          </a:xfrm>
          <a:prstGeom prst="rect">
            <a:avLst/>
          </a:prstGeom>
        </p:spPr>
      </p:pic>
      <p:pic>
        <p:nvPicPr>
          <p:cNvPr id="6" name="Picture 5" descr="postcard_collage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3289" y="3619500"/>
            <a:ext cx="4191000" cy="3238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8444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0680" y="274638"/>
            <a:ext cx="6076119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Offers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7266" y="2099297"/>
            <a:ext cx="7902604" cy="4286802"/>
          </a:xfrm>
        </p:spPr>
        <p:txBody>
          <a:bodyPr>
            <a:normAutofit/>
          </a:bodyPr>
          <a:lstStyle/>
          <a:p>
            <a:pPr>
              <a:buFont typeface="Wingdings" charset="2"/>
              <a:buChar char="§"/>
            </a:pPr>
            <a:r>
              <a:rPr lang="en-US" dirty="0" smtClean="0"/>
              <a:t>Free 30-day trial</a:t>
            </a:r>
          </a:p>
          <a:p>
            <a:pPr>
              <a:buFont typeface="Wingdings" charset="2"/>
              <a:buChar char="§"/>
            </a:pPr>
            <a:r>
              <a:rPr lang="en-US" dirty="0" smtClean="0"/>
              <a:t>Spring 2015 sale: 10% additional titles for 30+ token orders or Evidence-Based Acquisition orders – </a:t>
            </a:r>
            <a:r>
              <a:rPr lang="en-US" smtClean="0"/>
              <a:t>through June 30, 2015</a:t>
            </a:r>
            <a:endParaRPr lang="en-US" dirty="0" smtClean="0"/>
          </a:p>
        </p:txBody>
      </p:sp>
      <p:pic>
        <p:nvPicPr>
          <p:cNvPr id="4" name="Picture 3" descr="Docuseek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600" y="468689"/>
            <a:ext cx="1778000" cy="96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44237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6707" y="1922885"/>
            <a:ext cx="7557857" cy="4128032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6000" dirty="0" smtClean="0"/>
              <a:t>“</a:t>
            </a:r>
            <a:r>
              <a:rPr lang="en-US" sz="6000" dirty="0"/>
              <a:t>There is simply no other documentary collection on par with </a:t>
            </a:r>
            <a:r>
              <a:rPr lang="en-US" sz="6000" dirty="0" smtClean="0"/>
              <a:t>Docuseek2.”</a:t>
            </a:r>
          </a:p>
          <a:p>
            <a:pPr marL="0" indent="0" algn="r">
              <a:buNone/>
            </a:pPr>
            <a:r>
              <a:rPr lang="en-US" sz="3500" dirty="0"/>
              <a:t>–</a:t>
            </a:r>
            <a:r>
              <a:rPr lang="en-US" sz="3500" dirty="0" smtClean="0"/>
              <a:t> Chris Lewis, American University</a:t>
            </a:r>
          </a:p>
          <a:p>
            <a:pPr algn="ctr">
              <a:buFont typeface="Wingdings" charset="2"/>
              <a:buChar char="§"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</p:txBody>
      </p:sp>
      <p:pic>
        <p:nvPicPr>
          <p:cNvPr id="4" name="Picture 3" descr="Docuseek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600" y="468689"/>
            <a:ext cx="1778000" cy="96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93230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0680" y="274638"/>
            <a:ext cx="6076119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Technical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7266" y="2099297"/>
            <a:ext cx="7769534" cy="4128031"/>
          </a:xfrm>
        </p:spPr>
        <p:txBody>
          <a:bodyPr>
            <a:normAutofit fontScale="92500" lnSpcReduction="10000"/>
          </a:bodyPr>
          <a:lstStyle/>
          <a:p>
            <a:pPr>
              <a:buFont typeface="Wingdings" charset="2"/>
              <a:buChar char="§"/>
            </a:pPr>
            <a:r>
              <a:rPr lang="en-US" dirty="0" smtClean="0"/>
              <a:t>Encoding details</a:t>
            </a:r>
          </a:p>
          <a:p>
            <a:pPr>
              <a:buFont typeface="Wingdings" charset="2"/>
              <a:buChar char="§"/>
            </a:pPr>
            <a:r>
              <a:rPr lang="en-US" dirty="0" smtClean="0"/>
              <a:t>Streaming details</a:t>
            </a:r>
          </a:p>
          <a:p>
            <a:pPr>
              <a:buFont typeface="Wingdings" charset="2"/>
              <a:buChar char="§"/>
            </a:pPr>
            <a:r>
              <a:rPr lang="en-US" dirty="0" smtClean="0"/>
              <a:t>Collection development</a:t>
            </a:r>
          </a:p>
          <a:p>
            <a:pPr>
              <a:buFont typeface="Wingdings" charset="2"/>
              <a:buChar char="§"/>
            </a:pPr>
            <a:r>
              <a:rPr lang="en-US" dirty="0" smtClean="0"/>
              <a:t>Licensing options</a:t>
            </a:r>
          </a:p>
          <a:p>
            <a:pPr>
              <a:buFont typeface="Wingdings" charset="2"/>
              <a:buChar char="§"/>
            </a:pPr>
            <a:r>
              <a:rPr lang="en-US" dirty="0" smtClean="0"/>
              <a:t>Integration + Discovery</a:t>
            </a:r>
          </a:p>
          <a:p>
            <a:pPr>
              <a:buFont typeface="Wingdings" charset="2"/>
              <a:buChar char="§"/>
            </a:pPr>
            <a:r>
              <a:rPr lang="en-US" dirty="0" smtClean="0"/>
              <a:t>Usage data</a:t>
            </a:r>
          </a:p>
          <a:p>
            <a:pPr>
              <a:buFont typeface="Wingdings" charset="2"/>
              <a:buChar char="§"/>
            </a:pPr>
            <a:r>
              <a:rPr lang="en-US" dirty="0" smtClean="0"/>
              <a:t>Additional features</a:t>
            </a:r>
          </a:p>
          <a:p>
            <a:pPr>
              <a:buFont typeface="Wingdings" charset="2"/>
              <a:buChar char="§"/>
            </a:pPr>
            <a:r>
              <a:rPr lang="en-US" dirty="0" smtClean="0"/>
              <a:t>Post-sales support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 descr="Docuseek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600" y="468689"/>
            <a:ext cx="1778000" cy="96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49672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0680" y="274638"/>
            <a:ext cx="6076119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Encoding details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7266" y="2099297"/>
            <a:ext cx="7769534" cy="4128031"/>
          </a:xfrm>
        </p:spPr>
        <p:txBody>
          <a:bodyPr>
            <a:normAutofit lnSpcReduction="10000"/>
          </a:bodyPr>
          <a:lstStyle/>
          <a:p>
            <a:pPr>
              <a:buFont typeface="Wingdings" charset="2"/>
              <a:buChar char="§"/>
            </a:pPr>
            <a:r>
              <a:rPr lang="en-US" dirty="0" smtClean="0"/>
              <a:t>H.264</a:t>
            </a:r>
          </a:p>
          <a:p>
            <a:pPr>
              <a:buFont typeface="Wingdings" charset="2"/>
              <a:buChar char="§"/>
            </a:pPr>
            <a:r>
              <a:rPr lang="en-US" dirty="0" smtClean="0"/>
              <a:t>400 kbps, 800 kbps, 1600 kbps, 2500 kbps renditions in an .mp4 container for Flash / desktops</a:t>
            </a:r>
          </a:p>
          <a:p>
            <a:pPr>
              <a:buFont typeface="Wingdings" charset="2"/>
              <a:buChar char="§"/>
            </a:pPr>
            <a:r>
              <a:rPr lang="en-US" dirty="0" smtClean="0"/>
              <a:t>256 and 800 kbps in a M2TS container for HTML 5 delivery to </a:t>
            </a:r>
            <a:r>
              <a:rPr lang="en-US" dirty="0" err="1" smtClean="0"/>
              <a:t>iOS</a:t>
            </a:r>
            <a:r>
              <a:rPr lang="en-US" dirty="0" smtClean="0"/>
              <a:t> devices</a:t>
            </a:r>
          </a:p>
          <a:p>
            <a:pPr>
              <a:buFont typeface="Wingdings" charset="2"/>
              <a:buChar char="§"/>
            </a:pPr>
            <a:r>
              <a:rPr lang="en-US" dirty="0" smtClean="0"/>
              <a:t>Typically master file is created from producer materials (not DVD)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 descr="Docuseek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600" y="468689"/>
            <a:ext cx="1778000" cy="96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21762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0680" y="274638"/>
            <a:ext cx="6076119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Streaming details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7266" y="2099297"/>
            <a:ext cx="7769534" cy="4128031"/>
          </a:xfrm>
        </p:spPr>
        <p:txBody>
          <a:bodyPr>
            <a:normAutofit/>
          </a:bodyPr>
          <a:lstStyle/>
          <a:p>
            <a:pPr>
              <a:buFont typeface="Wingdings" charset="2"/>
              <a:buChar char="§"/>
            </a:pPr>
            <a:r>
              <a:rPr lang="en-US" dirty="0" smtClean="0"/>
              <a:t>We partner with </a:t>
            </a:r>
            <a:r>
              <a:rPr lang="en-US" dirty="0" err="1" smtClean="0"/>
              <a:t>Brightcove</a:t>
            </a:r>
            <a:r>
              <a:rPr lang="en-US" dirty="0" smtClean="0"/>
              <a:t>, a publicly-traded leader in the video streaming world</a:t>
            </a:r>
          </a:p>
          <a:p>
            <a:pPr>
              <a:buFont typeface="Wingdings" charset="2"/>
              <a:buChar char="§"/>
            </a:pPr>
            <a:r>
              <a:rPr lang="en-US" dirty="0" smtClean="0"/>
              <a:t>Variable bitrate delivery</a:t>
            </a:r>
          </a:p>
          <a:p>
            <a:pPr>
              <a:buFont typeface="Wingdings" charset="2"/>
              <a:buChar char="§"/>
            </a:pPr>
            <a:r>
              <a:rPr lang="en-US" dirty="0" smtClean="0"/>
              <a:t>Akamai network: high performance distributed content delivery network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 descr="Docuseek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600" y="468689"/>
            <a:ext cx="1778000" cy="96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79658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0680" y="274638"/>
            <a:ext cx="6076119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Collection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7266" y="2099297"/>
            <a:ext cx="4162979" cy="4128031"/>
          </a:xfrm>
        </p:spPr>
        <p:txBody>
          <a:bodyPr>
            <a:normAutofit lnSpcReduction="10000"/>
          </a:bodyPr>
          <a:lstStyle/>
          <a:p>
            <a:pPr>
              <a:buFont typeface="Wingdings" charset="2"/>
              <a:buChar char="§"/>
            </a:pPr>
            <a:r>
              <a:rPr lang="en-US" dirty="0" smtClean="0"/>
              <a:t>Selectively chosen our participating distributors</a:t>
            </a:r>
          </a:p>
          <a:p>
            <a:pPr>
              <a:buFont typeface="Wingdings" charset="2"/>
              <a:buChar char="§"/>
            </a:pPr>
            <a:r>
              <a:rPr lang="en-US" dirty="0" smtClean="0"/>
              <a:t>Work with them to determine content to make available</a:t>
            </a:r>
          </a:p>
          <a:p>
            <a:pPr>
              <a:buFont typeface="Wingdings" charset="2"/>
              <a:buChar char="§"/>
            </a:pPr>
            <a:r>
              <a:rPr lang="en-US" dirty="0" smtClean="0"/>
              <a:t>Respond to requests for specific titles</a:t>
            </a:r>
            <a:endParaRPr lang="en-US" dirty="0"/>
          </a:p>
        </p:txBody>
      </p:sp>
      <p:pic>
        <p:nvPicPr>
          <p:cNvPr id="4" name="Picture 3" descr="Docuseek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600" y="468689"/>
            <a:ext cx="1778000" cy="965200"/>
          </a:xfrm>
          <a:prstGeom prst="rect">
            <a:avLst/>
          </a:prstGeom>
        </p:spPr>
      </p:pic>
      <p:pic>
        <p:nvPicPr>
          <p:cNvPr id="6" name="Picture 5" descr="distributor_collage_180x235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2385" y="2099297"/>
            <a:ext cx="2904414" cy="3791876"/>
          </a:xfrm>
          <a:prstGeom prst="rect">
            <a:avLst/>
          </a:prstGeom>
          <a:solidFill>
            <a:srgbClr val="FFFFFF"/>
          </a:solidFill>
          <a:effectLst>
            <a:outerShdw blurRad="50800" dist="50800" dir="2700000" algn="tl" rotWithShape="0">
              <a:srgbClr val="000000">
                <a:alpha val="74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9420100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0680" y="274638"/>
            <a:ext cx="6076119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Pricing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7266" y="2099297"/>
            <a:ext cx="7144095" cy="41280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Per title price depends on:</a:t>
            </a:r>
          </a:p>
          <a:p>
            <a:pPr>
              <a:buFont typeface="Wingdings" charset="2"/>
              <a:buChar char="§"/>
            </a:pPr>
            <a:r>
              <a:rPr lang="en-US" dirty="0" smtClean="0"/>
              <a:t>Carnegie Classification</a:t>
            </a:r>
          </a:p>
          <a:p>
            <a:pPr>
              <a:buFont typeface="Wingdings" charset="2"/>
              <a:buChar char="§"/>
            </a:pPr>
            <a:r>
              <a:rPr lang="en-US" dirty="0" smtClean="0"/>
              <a:t>Number of titles licensed</a:t>
            </a:r>
          </a:p>
          <a:p>
            <a:pPr>
              <a:buFont typeface="Wingdings" charset="2"/>
              <a:buChar char="§"/>
            </a:pPr>
            <a:r>
              <a:rPr lang="en-US" dirty="0" smtClean="0"/>
              <a:t>Length of license period</a:t>
            </a:r>
          </a:p>
          <a:p>
            <a:pPr>
              <a:buFont typeface="Wingdings" charset="2"/>
              <a:buChar char="§"/>
            </a:pPr>
            <a:r>
              <a:rPr lang="en-US" dirty="0" smtClean="0"/>
              <a:t>For single titles, length of film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 descr="Docuseek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600" y="468689"/>
            <a:ext cx="1778000" cy="96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68745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0680" y="274638"/>
            <a:ext cx="6076119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Licensing 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7266" y="2099297"/>
            <a:ext cx="7144095" cy="4128031"/>
          </a:xfrm>
        </p:spPr>
        <p:txBody>
          <a:bodyPr>
            <a:normAutofit fontScale="92500" lnSpcReduction="20000"/>
          </a:bodyPr>
          <a:lstStyle/>
          <a:p>
            <a:pPr>
              <a:buFont typeface="Wingdings" charset="2"/>
              <a:buChar char="§"/>
            </a:pPr>
            <a:r>
              <a:rPr lang="en-US" dirty="0" smtClean="0"/>
              <a:t>Single titles or whole collection</a:t>
            </a:r>
          </a:p>
          <a:p>
            <a:pPr>
              <a:buFont typeface="Wingdings" charset="2"/>
              <a:buChar char="§"/>
            </a:pPr>
            <a:r>
              <a:rPr lang="en-US" dirty="0" smtClean="0"/>
              <a:t>One week, one semester (110 days), one year, three years, or Life of File</a:t>
            </a:r>
          </a:p>
          <a:p>
            <a:pPr>
              <a:buFont typeface="Wingdings" charset="2"/>
              <a:buChar char="§"/>
            </a:pPr>
            <a:r>
              <a:rPr lang="en-US" dirty="0" smtClean="0"/>
              <a:t>Tokens (15+)</a:t>
            </a:r>
          </a:p>
          <a:p>
            <a:pPr>
              <a:buFont typeface="Wingdings" charset="2"/>
              <a:buChar char="§"/>
            </a:pPr>
            <a:r>
              <a:rPr lang="en-US" dirty="0" smtClean="0"/>
              <a:t>Evidence-based acquisition (at least 200 titles for 1 year subscription; 30 titles for </a:t>
            </a:r>
            <a:r>
              <a:rPr lang="en-US" dirty="0" err="1" smtClean="0"/>
              <a:t>LoF</a:t>
            </a:r>
            <a:endParaRPr lang="en-US" dirty="0" smtClean="0"/>
          </a:p>
          <a:p>
            <a:pPr>
              <a:buFont typeface="Wingdings" charset="2"/>
              <a:buChar char="§"/>
            </a:pPr>
            <a:r>
              <a:rPr lang="en-US" dirty="0" smtClean="0"/>
              <a:t>Demand-driven acquisition</a:t>
            </a:r>
          </a:p>
          <a:p>
            <a:pPr>
              <a:buFont typeface="Wingdings" charset="2"/>
              <a:buChar char="§"/>
            </a:pPr>
            <a:r>
              <a:rPr lang="en-US" dirty="0" smtClean="0"/>
              <a:t>Discount if owned on VHS or DVD</a:t>
            </a:r>
          </a:p>
          <a:p>
            <a:pPr marL="0" indent="0">
              <a:buNone/>
            </a:pPr>
            <a:endParaRPr lang="en-US" dirty="0" smtClean="0"/>
          </a:p>
          <a:p>
            <a:pPr>
              <a:buFont typeface="Wingdings" charset="2"/>
              <a:buChar char="§"/>
            </a:pPr>
            <a:endParaRPr lang="en-US" dirty="0"/>
          </a:p>
        </p:txBody>
      </p:sp>
      <p:pic>
        <p:nvPicPr>
          <p:cNvPr id="4" name="Picture 3" descr="Docuseek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600" y="468689"/>
            <a:ext cx="1778000" cy="96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47341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0680" y="274638"/>
            <a:ext cx="6076119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Integration and Discovery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7265" y="2099297"/>
            <a:ext cx="6861859" cy="4128031"/>
          </a:xfrm>
        </p:spPr>
        <p:txBody>
          <a:bodyPr>
            <a:normAutofit/>
          </a:bodyPr>
          <a:lstStyle/>
          <a:p>
            <a:pPr>
              <a:buFont typeface="Wingdings" charset="2"/>
              <a:buChar char="§"/>
            </a:pPr>
            <a:r>
              <a:rPr lang="en-US" dirty="0" smtClean="0"/>
              <a:t>MARC records, customized 856 field</a:t>
            </a:r>
          </a:p>
          <a:p>
            <a:pPr>
              <a:buFont typeface="Wingdings" charset="2"/>
              <a:buChar char="§"/>
            </a:pPr>
            <a:r>
              <a:rPr lang="en-US" dirty="0" smtClean="0"/>
              <a:t>Permanent link</a:t>
            </a:r>
          </a:p>
          <a:p>
            <a:pPr>
              <a:buFont typeface="Wingdings" charset="2"/>
              <a:buChar char="§"/>
            </a:pPr>
            <a:r>
              <a:rPr lang="en-US" dirty="0" smtClean="0"/>
              <a:t>LTI support</a:t>
            </a:r>
          </a:p>
          <a:p>
            <a:pPr>
              <a:buFont typeface="Wingdings" charset="2"/>
              <a:buChar char="§"/>
            </a:pPr>
            <a:r>
              <a:rPr lang="en-US" dirty="0" smtClean="0"/>
              <a:t>EBSCO Discovery in the works, others TBD</a:t>
            </a:r>
          </a:p>
          <a:p>
            <a:pPr>
              <a:buFont typeface="Wingdings" charset="2"/>
              <a:buChar char="§"/>
            </a:pPr>
            <a:endParaRPr lang="en-US" dirty="0"/>
          </a:p>
        </p:txBody>
      </p:sp>
      <p:pic>
        <p:nvPicPr>
          <p:cNvPr id="4" name="Picture 3" descr="Docuseek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600" y="468689"/>
            <a:ext cx="1778000" cy="96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41788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 descr="embedding.png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685" b="9685"/>
          <a:stretch>
            <a:fillRect/>
          </a:stretch>
        </p:blipFill>
        <p:spPr>
          <a:xfrm>
            <a:off x="0" y="577014"/>
            <a:ext cx="9153076" cy="4662410"/>
          </a:xfrm>
        </p:spPr>
      </p:pic>
    </p:spTree>
    <p:extLst>
      <p:ext uri="{BB962C8B-B14F-4D97-AF65-F5344CB8AC3E}">
        <p14:creationId xmlns:p14="http://schemas.microsoft.com/office/powerpoint/2010/main" val="7962375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1780</TotalTime>
  <Words>410</Words>
  <Application>Microsoft Macintosh PowerPoint</Application>
  <PresentationFormat>On-screen Show (4:3)</PresentationFormat>
  <Paragraphs>87</Paragraphs>
  <Slides>15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PowerPoint Presentation</vt:lpstr>
      <vt:lpstr>Technical overview</vt:lpstr>
      <vt:lpstr>Encoding details</vt:lpstr>
      <vt:lpstr>Streaming details</vt:lpstr>
      <vt:lpstr>Collection development</vt:lpstr>
      <vt:lpstr>Pricing</vt:lpstr>
      <vt:lpstr>Licensing options</vt:lpstr>
      <vt:lpstr>Integration and Discovery</vt:lpstr>
      <vt:lpstr>PowerPoint Presentation</vt:lpstr>
      <vt:lpstr>Usage Data</vt:lpstr>
      <vt:lpstr>PowerPoint Presentation</vt:lpstr>
      <vt:lpstr>Additional features</vt:lpstr>
      <vt:lpstr>Post sales support</vt:lpstr>
      <vt:lpstr>Offers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Docuseek2</dc:title>
  <dc:creator>James Davis</dc:creator>
  <cp:lastModifiedBy>James Davis</cp:lastModifiedBy>
  <cp:revision>53</cp:revision>
  <dcterms:created xsi:type="dcterms:W3CDTF">2013-10-07T15:52:11Z</dcterms:created>
  <dcterms:modified xsi:type="dcterms:W3CDTF">2015-04-10T18:07:59Z</dcterms:modified>
</cp:coreProperties>
</file>