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6"/>
  </p:notesMasterIdLst>
  <p:handoutMasterIdLst>
    <p:handoutMasterId r:id="rId17"/>
  </p:handoutMasterIdLst>
  <p:sldIdLst>
    <p:sldId id="269" r:id="rId2"/>
    <p:sldId id="270" r:id="rId3"/>
    <p:sldId id="271"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734"/>
    <a:srgbClr val="50CCFF"/>
    <a:srgbClr val="FFFFFF"/>
    <a:srgbClr val="32CCFF"/>
    <a:srgbClr val="0007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4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B29279-C445-7E4C-BDE0-0F939A8E7550}" type="datetimeFigureOut">
              <a:rPr lang="en-US" smtClean="0"/>
              <a:t>4/6/15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EC7FA4-571F-324D-A6F3-D455137253E6}" type="slidenum">
              <a:rPr lang="en-US" smtClean="0"/>
              <a:t>‹#›</a:t>
            </a:fld>
            <a:endParaRPr lang="en-US"/>
          </a:p>
        </p:txBody>
      </p:sp>
    </p:spTree>
    <p:extLst>
      <p:ext uri="{BB962C8B-B14F-4D97-AF65-F5344CB8AC3E}">
        <p14:creationId xmlns:p14="http://schemas.microsoft.com/office/powerpoint/2010/main" val="137662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2E740-8633-1646-99BC-4CB020C700C7}" type="datetimeFigureOut">
              <a:rPr lang="en-US" smtClean="0"/>
              <a:t>4/6/15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11389-49FB-BB44-9C0F-13DCB3EB03F0}" type="slidenum">
              <a:rPr lang="en-US" smtClean="0"/>
              <a:t>‹#›</a:t>
            </a:fld>
            <a:endParaRPr lang="en-US"/>
          </a:p>
        </p:txBody>
      </p:sp>
    </p:spTree>
    <p:extLst>
      <p:ext uri="{BB962C8B-B14F-4D97-AF65-F5344CB8AC3E}">
        <p14:creationId xmlns:p14="http://schemas.microsoft.com/office/powerpoint/2010/main" val="4025701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Distinguish between</a:t>
            </a:r>
            <a:r>
              <a:rPr lang="en-US" baseline="0" dirty="0" smtClean="0"/>
              <a:t> a mass of content and the quality of the individual titles. Although a relatively small collection, special, even essential body of film.</a:t>
            </a:r>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3</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12</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13</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14</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Distinguish between</a:t>
            </a:r>
            <a:r>
              <a:rPr lang="en-US" baseline="0" dirty="0" smtClean="0"/>
              <a:t> a mass of content and the quality of the individual titles. Although a relatively small collection, special, even essential body </a:t>
            </a:r>
            <a:r>
              <a:rPr lang="en-US" baseline="0" smtClean="0"/>
              <a:t>of film.</a:t>
            </a:r>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15</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Distinguish between</a:t>
            </a:r>
            <a:r>
              <a:rPr lang="en-US" baseline="0" dirty="0" smtClean="0"/>
              <a:t> a mass of content and the quality of the individual titles. Although a relatively small collection, special, even essential body </a:t>
            </a:r>
            <a:r>
              <a:rPr lang="en-US" baseline="0" smtClean="0"/>
              <a:t>of film.</a:t>
            </a:r>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4</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5</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6</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7</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8</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9</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10</a:t>
            </a:fld>
            <a:endParaRPr lang="en-US"/>
          </a:p>
        </p:txBody>
      </p:sp>
    </p:spTree>
    <p:extLst>
      <p:ext uri="{BB962C8B-B14F-4D97-AF65-F5344CB8AC3E}">
        <p14:creationId xmlns:p14="http://schemas.microsoft.com/office/powerpoint/2010/main" val="185066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1389-49FB-BB44-9C0F-13DCB3EB03F0}" type="slidenum">
              <a:rPr lang="en-US" smtClean="0"/>
              <a:t>11</a:t>
            </a:fld>
            <a:endParaRPr lang="en-US"/>
          </a:p>
        </p:txBody>
      </p:sp>
    </p:spTree>
    <p:extLst>
      <p:ext uri="{BB962C8B-B14F-4D97-AF65-F5344CB8AC3E}">
        <p14:creationId xmlns:p14="http://schemas.microsoft.com/office/powerpoint/2010/main" val="185066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4A37A5-F7EA-944C-91EF-2270D3269246}"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Docuseek2</a:t>
            </a:r>
            <a:endParaRPr lang="en-US"/>
          </a:p>
        </p:txBody>
      </p:sp>
      <p:sp>
        <p:nvSpPr>
          <p:cNvPr id="6" name="Slide Number Placeholder 5"/>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10135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D80C7-120F-F841-B239-21380A109D80}"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Docuseek2</a:t>
            </a:r>
            <a:endParaRPr lang="en-US"/>
          </a:p>
        </p:txBody>
      </p:sp>
      <p:sp>
        <p:nvSpPr>
          <p:cNvPr id="6" name="Slide Number Placeholder 5"/>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322673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E998A-ED41-2044-BF43-07ADC9A387DD}"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Docuseek2</a:t>
            </a:r>
            <a:endParaRPr lang="en-US"/>
          </a:p>
        </p:txBody>
      </p:sp>
      <p:sp>
        <p:nvSpPr>
          <p:cNvPr id="6" name="Slide Number Placeholder 5"/>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64708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EBE88-7119-4649-ADA1-7EA61B981C4B}"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Docuseek2</a:t>
            </a:r>
            <a:endParaRPr lang="en-US"/>
          </a:p>
        </p:txBody>
      </p:sp>
      <p:sp>
        <p:nvSpPr>
          <p:cNvPr id="6" name="Slide Number Placeholder 5"/>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85110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60B37-30E3-BE45-8AC6-9160CEAFA713}"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Docuseek2</a:t>
            </a:r>
            <a:endParaRPr lang="en-US"/>
          </a:p>
        </p:txBody>
      </p:sp>
      <p:sp>
        <p:nvSpPr>
          <p:cNvPr id="6" name="Slide Number Placeholder 5"/>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65967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55AD11-A0EB-D548-BEAC-E54E981B96BD}" type="datetime1">
              <a:rPr lang="en-US" smtClean="0"/>
              <a:t>4/6/15</a:t>
            </a:fld>
            <a:endParaRPr lang="en-US"/>
          </a:p>
        </p:txBody>
      </p:sp>
      <p:sp>
        <p:nvSpPr>
          <p:cNvPr id="6" name="Footer Placeholder 5"/>
          <p:cNvSpPr>
            <a:spLocks noGrp="1"/>
          </p:cNvSpPr>
          <p:nvPr>
            <p:ph type="ftr" sz="quarter" idx="11"/>
          </p:nvPr>
        </p:nvSpPr>
        <p:spPr/>
        <p:txBody>
          <a:bodyPr/>
          <a:lstStyle/>
          <a:p>
            <a:r>
              <a:rPr lang="en-US" smtClean="0"/>
              <a:t>Docuseek2</a:t>
            </a:r>
            <a:endParaRPr lang="en-US"/>
          </a:p>
        </p:txBody>
      </p:sp>
      <p:sp>
        <p:nvSpPr>
          <p:cNvPr id="7" name="Slide Number Placeholder 6"/>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196635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CCE6B-2BC8-5640-B48E-714DB0CA15ED}" type="datetime1">
              <a:rPr lang="en-US" smtClean="0"/>
              <a:t>4/6/15</a:t>
            </a:fld>
            <a:endParaRPr lang="en-US"/>
          </a:p>
        </p:txBody>
      </p:sp>
      <p:sp>
        <p:nvSpPr>
          <p:cNvPr id="8" name="Footer Placeholder 7"/>
          <p:cNvSpPr>
            <a:spLocks noGrp="1"/>
          </p:cNvSpPr>
          <p:nvPr>
            <p:ph type="ftr" sz="quarter" idx="11"/>
          </p:nvPr>
        </p:nvSpPr>
        <p:spPr/>
        <p:txBody>
          <a:bodyPr/>
          <a:lstStyle/>
          <a:p>
            <a:r>
              <a:rPr lang="en-US" smtClean="0"/>
              <a:t>Docuseek2</a:t>
            </a:r>
            <a:endParaRPr lang="en-US"/>
          </a:p>
        </p:txBody>
      </p:sp>
      <p:sp>
        <p:nvSpPr>
          <p:cNvPr id="9" name="Slide Number Placeholder 8"/>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37830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E2607-B1F1-DE43-BF15-957FF64576CB}" type="datetime1">
              <a:rPr lang="en-US" smtClean="0"/>
              <a:t>4/6/15</a:t>
            </a:fld>
            <a:endParaRPr lang="en-US"/>
          </a:p>
        </p:txBody>
      </p:sp>
      <p:sp>
        <p:nvSpPr>
          <p:cNvPr id="4" name="Footer Placeholder 3"/>
          <p:cNvSpPr>
            <a:spLocks noGrp="1"/>
          </p:cNvSpPr>
          <p:nvPr>
            <p:ph type="ftr" sz="quarter" idx="11"/>
          </p:nvPr>
        </p:nvSpPr>
        <p:spPr/>
        <p:txBody>
          <a:bodyPr/>
          <a:lstStyle/>
          <a:p>
            <a:r>
              <a:rPr lang="en-US" smtClean="0"/>
              <a:t>Docuseek2</a:t>
            </a:r>
            <a:endParaRPr lang="en-US"/>
          </a:p>
        </p:txBody>
      </p:sp>
      <p:sp>
        <p:nvSpPr>
          <p:cNvPr id="5" name="Slide Number Placeholder 4"/>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201675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A90DF-F4FA-BF42-8DF2-05DBD57324E0}" type="datetime1">
              <a:rPr lang="en-US" smtClean="0"/>
              <a:t>4/6/15</a:t>
            </a:fld>
            <a:endParaRPr lang="en-US"/>
          </a:p>
        </p:txBody>
      </p:sp>
      <p:sp>
        <p:nvSpPr>
          <p:cNvPr id="3" name="Footer Placeholder 2"/>
          <p:cNvSpPr>
            <a:spLocks noGrp="1"/>
          </p:cNvSpPr>
          <p:nvPr>
            <p:ph type="ftr" sz="quarter" idx="11"/>
          </p:nvPr>
        </p:nvSpPr>
        <p:spPr/>
        <p:txBody>
          <a:bodyPr/>
          <a:lstStyle/>
          <a:p>
            <a:r>
              <a:rPr lang="en-US" smtClean="0"/>
              <a:t>Docuseek2</a:t>
            </a:r>
            <a:endParaRPr lang="en-US"/>
          </a:p>
        </p:txBody>
      </p:sp>
      <p:sp>
        <p:nvSpPr>
          <p:cNvPr id="4" name="Slide Number Placeholder 3"/>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37932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E08F5-4349-A546-BB57-E36EB753B390}" type="datetime1">
              <a:rPr lang="en-US" smtClean="0"/>
              <a:t>4/6/15</a:t>
            </a:fld>
            <a:endParaRPr lang="en-US"/>
          </a:p>
        </p:txBody>
      </p:sp>
      <p:sp>
        <p:nvSpPr>
          <p:cNvPr id="6" name="Footer Placeholder 5"/>
          <p:cNvSpPr>
            <a:spLocks noGrp="1"/>
          </p:cNvSpPr>
          <p:nvPr>
            <p:ph type="ftr" sz="quarter" idx="11"/>
          </p:nvPr>
        </p:nvSpPr>
        <p:spPr/>
        <p:txBody>
          <a:bodyPr/>
          <a:lstStyle/>
          <a:p>
            <a:r>
              <a:rPr lang="en-US" smtClean="0"/>
              <a:t>Docuseek2</a:t>
            </a:r>
            <a:endParaRPr lang="en-US"/>
          </a:p>
        </p:txBody>
      </p:sp>
      <p:sp>
        <p:nvSpPr>
          <p:cNvPr id="7" name="Slide Number Placeholder 6"/>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200385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8B7D0-1FF7-4E4D-9F55-A818981F8843}" type="datetime1">
              <a:rPr lang="en-US" smtClean="0"/>
              <a:t>4/6/15</a:t>
            </a:fld>
            <a:endParaRPr lang="en-US"/>
          </a:p>
        </p:txBody>
      </p:sp>
      <p:sp>
        <p:nvSpPr>
          <p:cNvPr id="6" name="Footer Placeholder 5"/>
          <p:cNvSpPr>
            <a:spLocks noGrp="1"/>
          </p:cNvSpPr>
          <p:nvPr>
            <p:ph type="ftr" sz="quarter" idx="11"/>
          </p:nvPr>
        </p:nvSpPr>
        <p:spPr/>
        <p:txBody>
          <a:bodyPr/>
          <a:lstStyle/>
          <a:p>
            <a:r>
              <a:rPr lang="en-US" smtClean="0"/>
              <a:t>Docuseek2</a:t>
            </a:r>
            <a:endParaRPr lang="en-US"/>
          </a:p>
        </p:txBody>
      </p:sp>
      <p:sp>
        <p:nvSpPr>
          <p:cNvPr id="7" name="Slide Number Placeholder 6"/>
          <p:cNvSpPr>
            <a:spLocks noGrp="1"/>
          </p:cNvSpPr>
          <p:nvPr>
            <p:ph type="sldNum" sz="quarter" idx="12"/>
          </p:nvPr>
        </p:nvSpPr>
        <p:spPr/>
        <p:txBody>
          <a:bodyPr/>
          <a:lstStyle/>
          <a:p>
            <a:fld id="{9A692326-13F3-A64F-A43C-81C346783002}" type="slidenum">
              <a:rPr lang="en-US" smtClean="0"/>
              <a:t>‹#›</a:t>
            </a:fld>
            <a:endParaRPr lang="en-US"/>
          </a:p>
        </p:txBody>
      </p:sp>
    </p:spTree>
    <p:extLst>
      <p:ext uri="{BB962C8B-B14F-4D97-AF65-F5344CB8AC3E}">
        <p14:creationId xmlns:p14="http://schemas.microsoft.com/office/powerpoint/2010/main" val="29579792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rgbClr val="000734"/>
            </a:gs>
            <a:gs pos="95000">
              <a:srgbClr val="50CC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1920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28E21-AED0-2740-80D1-8E1A35052ED8}" type="datetime1">
              <a:rPr lang="en-US" smtClean="0"/>
              <a:t>4/6/15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Docuseek2</a:t>
            </a:r>
            <a:endParaRPr lang="en-US"/>
          </a:p>
        </p:txBody>
      </p:sp>
      <p:sp>
        <p:nvSpPr>
          <p:cNvPr id="6" name="Slide Number Placeholder 5"/>
          <p:cNvSpPr>
            <a:spLocks noGrp="1"/>
          </p:cNvSpPr>
          <p:nvPr>
            <p:ph type="sldNum" sz="quarter" idx="4"/>
          </p:nvPr>
        </p:nvSpPr>
        <p:spPr>
          <a:xfrm>
            <a:off x="6553200" y="6356350"/>
            <a:ext cx="457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316445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0518" y="2261622"/>
            <a:ext cx="5037584" cy="4059509"/>
          </a:xfrm>
        </p:spPr>
        <p:txBody>
          <a:bodyPr>
            <a:normAutofit/>
          </a:bodyPr>
          <a:lstStyle/>
          <a:p>
            <a:pPr marL="457200" indent="-457200" algn="l">
              <a:buFont typeface="Wingdings" charset="2"/>
              <a:buChar char="§"/>
            </a:pPr>
            <a:r>
              <a:rPr lang="en-US" dirty="0" smtClean="0">
                <a:solidFill>
                  <a:schemeClr val="tx1"/>
                </a:solidFill>
              </a:rPr>
              <a:t>Academic streaming source for social issue and documentary film</a:t>
            </a:r>
          </a:p>
          <a:p>
            <a:pPr marL="457200" indent="-457200" algn="l">
              <a:buFont typeface="Wingdings" charset="2"/>
              <a:buChar char="§"/>
            </a:pPr>
            <a:r>
              <a:rPr lang="en-US" dirty="0" smtClean="0">
                <a:solidFill>
                  <a:schemeClr val="tx1"/>
                </a:solidFill>
              </a:rPr>
              <a:t>With content from leading distributors</a:t>
            </a:r>
          </a:p>
          <a:p>
            <a:pPr marL="457200" indent="-457200" algn="l">
              <a:buFont typeface="Wingdings" charset="2"/>
              <a:buChar char="§"/>
            </a:pPr>
            <a:r>
              <a:rPr lang="en-US" dirty="0" smtClean="0">
                <a:solidFill>
                  <a:schemeClr val="tx1"/>
                </a:solidFill>
              </a:rPr>
              <a:t>640+ titles</a:t>
            </a:r>
          </a:p>
          <a:p>
            <a:pPr marL="457200" indent="-457200" algn="l">
              <a:buFont typeface="Wingdings" charset="2"/>
              <a:buChar char="§"/>
            </a:pPr>
            <a:r>
              <a:rPr lang="en-US" dirty="0" smtClean="0">
                <a:solidFill>
                  <a:schemeClr val="tx1"/>
                </a:solidFill>
              </a:rPr>
              <a:t>Streaming since 2012</a:t>
            </a:r>
          </a:p>
          <a:p>
            <a:endParaRPr lang="en-US" dirty="0" smtClean="0">
              <a:solidFill>
                <a:schemeClr val="tx1"/>
              </a:solidFill>
            </a:endParaRPr>
          </a:p>
          <a:p>
            <a:endParaRPr lang="en-US" dirty="0">
              <a:solidFill>
                <a:schemeClr val="tx1"/>
              </a:solidFill>
            </a:endParaRPr>
          </a:p>
        </p:txBody>
      </p:sp>
      <p:pic>
        <p:nvPicPr>
          <p:cNvPr id="7" name="Picture 6" descr="Docuseek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755" y="532727"/>
            <a:ext cx="2762347" cy="1499560"/>
          </a:xfrm>
          <a:prstGeom prst="rect">
            <a:avLst/>
          </a:prstGeom>
        </p:spPr>
      </p:pic>
      <p:pic>
        <p:nvPicPr>
          <p:cNvPr id="2" name="Picture 1" descr="distributor_collage_180x2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854" y="2672593"/>
            <a:ext cx="2639818" cy="3446431"/>
          </a:xfrm>
          <a:prstGeom prst="rect">
            <a:avLst/>
          </a:prstGeom>
          <a:solidFill>
            <a:srgbClr val="FFFFFF"/>
          </a:solidFill>
          <a:effectLst>
            <a:outerShdw blurRad="50800" dist="50800" dir="2700000" algn="tl" rotWithShape="0">
              <a:srgbClr val="000000">
                <a:alpha val="74000"/>
              </a:srgbClr>
            </a:outerShdw>
          </a:effectLst>
        </p:spPr>
      </p:pic>
    </p:spTree>
    <p:extLst>
      <p:ext uri="{BB962C8B-B14F-4D97-AF65-F5344CB8AC3E}">
        <p14:creationId xmlns:p14="http://schemas.microsoft.com/office/powerpoint/2010/main" val="19448963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sp>
        <p:nvSpPr>
          <p:cNvPr id="3" name="Content Placeholder 2"/>
          <p:cNvSpPr>
            <a:spLocks noGrp="1"/>
          </p:cNvSpPr>
          <p:nvPr>
            <p:ph idx="1"/>
          </p:nvPr>
        </p:nvSpPr>
        <p:spPr>
          <a:xfrm>
            <a:off x="917266" y="2099297"/>
            <a:ext cx="3863103" cy="4128031"/>
          </a:xfrm>
        </p:spPr>
        <p:txBody>
          <a:bodyPr>
            <a:normAutofit/>
          </a:bodyPr>
          <a:lstStyle/>
          <a:p>
            <a:pPr marL="0" indent="0">
              <a:buNone/>
            </a:pPr>
            <a:r>
              <a:rPr lang="en-US" dirty="0" smtClean="0"/>
              <a:t>Phoenix Dance: </a:t>
            </a:r>
            <a:r>
              <a:rPr lang="en-US" sz="2000" dirty="0"/>
              <a:t>Dancer Homer Avila lost his right leg and most of his hip to cancer and thought he'd never dance again until choreographer Alonzo King challenged expectations of what it means to be 'disabled.' </a:t>
            </a:r>
            <a:r>
              <a:rPr lang="en-US" sz="2000" dirty="0" smtClean="0"/>
              <a:t>(2007)</a:t>
            </a:r>
            <a:endParaRPr lang="en-US" sz="2000"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pic>
        <p:nvPicPr>
          <p:cNvPr id="5" name="Picture 4" descr="fn-pdan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333" y="2374899"/>
            <a:ext cx="3765465" cy="2824099"/>
          </a:xfrm>
          <a:prstGeom prst="rect">
            <a:avLst/>
          </a:prstGeom>
        </p:spPr>
      </p:pic>
    </p:spTree>
    <p:extLst>
      <p:ext uri="{BB962C8B-B14F-4D97-AF65-F5344CB8AC3E}">
        <p14:creationId xmlns:p14="http://schemas.microsoft.com/office/powerpoint/2010/main" val="411562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sp>
        <p:nvSpPr>
          <p:cNvPr id="3" name="Content Placeholder 2"/>
          <p:cNvSpPr>
            <a:spLocks noGrp="1"/>
          </p:cNvSpPr>
          <p:nvPr>
            <p:ph idx="1"/>
          </p:nvPr>
        </p:nvSpPr>
        <p:spPr>
          <a:xfrm>
            <a:off x="917266" y="2099297"/>
            <a:ext cx="3863103" cy="4128031"/>
          </a:xfrm>
        </p:spPr>
        <p:txBody>
          <a:bodyPr>
            <a:normAutofit/>
          </a:bodyPr>
          <a:lstStyle/>
          <a:p>
            <a:pPr marL="0" indent="0">
              <a:buNone/>
            </a:pPr>
            <a:r>
              <a:rPr lang="en-US" dirty="0" smtClean="0"/>
              <a:t>Acting Blind: </a:t>
            </a:r>
            <a:r>
              <a:rPr lang="en-US" sz="2000" dirty="0"/>
              <a:t>Takes audiences behind the scenes as a company of non-professional actors rehearse a play about life without sight. The performers have no problem imagining themselves in these roles: they are blind themselves. </a:t>
            </a:r>
            <a:r>
              <a:rPr lang="en-US" sz="2000" dirty="0" smtClean="0"/>
              <a:t>(2006)</a:t>
            </a:r>
            <a:endParaRPr lang="en-US" sz="2000"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pic>
        <p:nvPicPr>
          <p:cNvPr id="6" name="Picture 5" descr="fn-act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747" y="2326773"/>
            <a:ext cx="3533052" cy="2649789"/>
          </a:xfrm>
          <a:prstGeom prst="rect">
            <a:avLst/>
          </a:prstGeom>
        </p:spPr>
      </p:pic>
    </p:spTree>
    <p:extLst>
      <p:ext uri="{BB962C8B-B14F-4D97-AF65-F5344CB8AC3E}">
        <p14:creationId xmlns:p14="http://schemas.microsoft.com/office/powerpoint/2010/main" val="39028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sp>
        <p:nvSpPr>
          <p:cNvPr id="3" name="Content Placeholder 2"/>
          <p:cNvSpPr>
            <a:spLocks noGrp="1"/>
          </p:cNvSpPr>
          <p:nvPr>
            <p:ph idx="1"/>
          </p:nvPr>
        </p:nvSpPr>
        <p:spPr>
          <a:xfrm>
            <a:off x="917266" y="2099297"/>
            <a:ext cx="4039501" cy="4128031"/>
          </a:xfrm>
        </p:spPr>
        <p:txBody>
          <a:bodyPr>
            <a:normAutofit/>
          </a:bodyPr>
          <a:lstStyle/>
          <a:p>
            <a:pPr marL="0" indent="0">
              <a:buNone/>
            </a:pPr>
            <a:r>
              <a:rPr lang="en-US" dirty="0" smtClean="0"/>
              <a:t>From Nothing, Something: </a:t>
            </a:r>
            <a:r>
              <a:rPr lang="en-US" sz="2000" dirty="0"/>
              <a:t>Profiles creative thinkers across a variety of disciplines to find the common techniques, habits and neuroses that lead to breakthrough ideas</a:t>
            </a:r>
            <a:r>
              <a:rPr lang="en-US" sz="2000" dirty="0" smtClean="0"/>
              <a:t>. (2011)</a:t>
            </a:r>
            <a:endParaRPr lang="en-US" sz="2000"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pic>
        <p:nvPicPr>
          <p:cNvPr id="6" name="Picture 5" descr="ce-fns-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5635" y="2099297"/>
            <a:ext cx="2632682" cy="4687267"/>
          </a:xfrm>
          <a:prstGeom prst="rect">
            <a:avLst/>
          </a:prstGeom>
        </p:spPr>
      </p:pic>
    </p:spTree>
    <p:extLst>
      <p:ext uri="{BB962C8B-B14F-4D97-AF65-F5344CB8AC3E}">
        <p14:creationId xmlns:p14="http://schemas.microsoft.com/office/powerpoint/2010/main" val="276516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sp>
        <p:nvSpPr>
          <p:cNvPr id="5" name="Content Placeholder 4"/>
          <p:cNvSpPr>
            <a:spLocks noGrp="1"/>
          </p:cNvSpPr>
          <p:nvPr>
            <p:ph idx="1"/>
          </p:nvPr>
        </p:nvSpPr>
        <p:spPr>
          <a:xfrm>
            <a:off x="457200" y="2147077"/>
            <a:ext cx="8229600" cy="4450716"/>
          </a:xfrm>
        </p:spPr>
        <p:txBody>
          <a:bodyPr>
            <a:normAutofit fontScale="92500"/>
          </a:bodyPr>
          <a:lstStyle/>
          <a:p>
            <a:pPr marL="0" indent="0">
              <a:buNone/>
            </a:pPr>
            <a:r>
              <a:rPr lang="en-US" dirty="0" smtClean="0"/>
              <a:t>Also of note:</a:t>
            </a:r>
          </a:p>
          <a:p>
            <a:r>
              <a:rPr lang="en-US" dirty="0"/>
              <a:t>Advertising Missionaries: </a:t>
            </a:r>
            <a:r>
              <a:rPr lang="en-US" sz="2000" dirty="0"/>
              <a:t>Follows the mission of one theater company to bring the consumer revolution to the people of the highlands of Papua New Guinea</a:t>
            </a:r>
            <a:r>
              <a:rPr lang="en-US" sz="2000" dirty="0" smtClean="0"/>
              <a:t>.</a:t>
            </a:r>
          </a:p>
          <a:p>
            <a:r>
              <a:rPr lang="en-US" dirty="0"/>
              <a:t>Beethoven’s Hair: </a:t>
            </a:r>
            <a:r>
              <a:rPr lang="en-US" sz="2000" dirty="0"/>
              <a:t>Traces the journey of a lock of Beethoven's hair, culminating in the scientific analysis that reveals Beethoven's medical secret</a:t>
            </a:r>
            <a:r>
              <a:rPr lang="en-US" sz="2000" dirty="0" smtClean="0"/>
              <a:t>.</a:t>
            </a:r>
          </a:p>
          <a:p>
            <a:r>
              <a:rPr lang="en-US" dirty="0" smtClean="0"/>
              <a:t>The </a:t>
            </a:r>
            <a:r>
              <a:rPr lang="en-US" dirty="0" err="1" smtClean="0"/>
              <a:t>Internationale</a:t>
            </a:r>
            <a:r>
              <a:rPr lang="en-US" dirty="0"/>
              <a:t>: </a:t>
            </a:r>
            <a:r>
              <a:rPr lang="en-US" sz="2200" dirty="0"/>
              <a:t>Draws on people's stories of an emotionally charged radical song (the long-time anthem of socialism and communism) to celebrate the relationship between music and social change</a:t>
            </a:r>
            <a:r>
              <a:rPr lang="en-US" sz="2200" dirty="0" smtClean="0"/>
              <a:t>.</a:t>
            </a:r>
          </a:p>
          <a:p>
            <a:r>
              <a:rPr lang="en-US" sz="3500" dirty="0" smtClean="0"/>
              <a:t>And more…</a:t>
            </a:r>
            <a:endParaRPr lang="en-US" sz="3500" dirty="0"/>
          </a:p>
        </p:txBody>
      </p:sp>
    </p:spTree>
    <p:extLst>
      <p:ext uri="{BB962C8B-B14F-4D97-AF65-F5344CB8AC3E}">
        <p14:creationId xmlns:p14="http://schemas.microsoft.com/office/powerpoint/2010/main" val="353664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46707" y="1922885"/>
            <a:ext cx="7557857" cy="4128032"/>
          </a:xfrm>
        </p:spPr>
        <p:txBody>
          <a:bodyPr>
            <a:normAutofit lnSpcReduction="10000"/>
          </a:bodyPr>
          <a:lstStyle/>
          <a:p>
            <a:pPr marL="0" indent="0" algn="ctr">
              <a:buNone/>
            </a:pPr>
            <a:r>
              <a:rPr lang="en-US" sz="6000" dirty="0" smtClean="0"/>
              <a:t>“</a:t>
            </a:r>
            <a:r>
              <a:rPr lang="en-US" sz="6000" dirty="0"/>
              <a:t>There is simply no other documentary collection on par with </a:t>
            </a:r>
            <a:r>
              <a:rPr lang="en-US" sz="6000" dirty="0" smtClean="0"/>
              <a:t>Docuseek2.”</a:t>
            </a:r>
          </a:p>
          <a:p>
            <a:pPr marL="0" indent="0" algn="r">
              <a:buNone/>
            </a:pPr>
            <a:r>
              <a:rPr lang="en-US" sz="3500" dirty="0"/>
              <a:t>–</a:t>
            </a:r>
            <a:r>
              <a:rPr lang="en-US" sz="3500" dirty="0" smtClean="0"/>
              <a:t> Chris Lewis, American University</a:t>
            </a:r>
            <a:endParaRPr lang="en-US" sz="3500" dirty="0" smtClean="0"/>
          </a:p>
          <a:p>
            <a:pPr algn="ctr">
              <a:buFont typeface="Wingdings" charset="2"/>
              <a:buChar char="§"/>
            </a:pPr>
            <a:endParaRPr lang="en-US" dirty="0"/>
          </a:p>
          <a:p>
            <a:pPr marL="0" indent="0" algn="ctr">
              <a:buNone/>
            </a:pPr>
            <a:endParaRPr lang="en-US"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spTree>
    <p:extLst>
      <p:ext uri="{BB962C8B-B14F-4D97-AF65-F5344CB8AC3E}">
        <p14:creationId xmlns:p14="http://schemas.microsoft.com/office/powerpoint/2010/main" val="38524964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a:t>
            </a:r>
            <a:endParaRPr lang="en-US" dirty="0"/>
          </a:p>
        </p:txBody>
      </p:sp>
      <p:sp>
        <p:nvSpPr>
          <p:cNvPr id="3" name="Content Placeholder 2"/>
          <p:cNvSpPr>
            <a:spLocks noGrp="1"/>
          </p:cNvSpPr>
          <p:nvPr>
            <p:ph idx="1"/>
          </p:nvPr>
        </p:nvSpPr>
        <p:spPr>
          <a:xfrm>
            <a:off x="1128942" y="1922886"/>
            <a:ext cx="7557857" cy="4304442"/>
          </a:xfrm>
        </p:spPr>
        <p:txBody>
          <a:bodyPr>
            <a:normAutofit fontScale="92500" lnSpcReduction="20000"/>
          </a:bodyPr>
          <a:lstStyle/>
          <a:p>
            <a:pPr>
              <a:buFont typeface="Wingdings" charset="2"/>
              <a:buChar char="§"/>
            </a:pPr>
            <a:r>
              <a:rPr lang="en-US" dirty="0" smtClean="0"/>
              <a:t>Exclusive content</a:t>
            </a:r>
          </a:p>
          <a:p>
            <a:pPr>
              <a:buFont typeface="Wingdings" charset="2"/>
              <a:buChar char="§"/>
            </a:pPr>
            <a:r>
              <a:rPr lang="en-US" smtClean="0"/>
              <a:t>Carefully curated</a:t>
            </a:r>
          </a:p>
          <a:p>
            <a:pPr>
              <a:buFont typeface="Wingdings" charset="2"/>
              <a:buChar char="§"/>
            </a:pPr>
            <a:r>
              <a:rPr lang="en-US" smtClean="0"/>
              <a:t>Flexible </a:t>
            </a:r>
            <a:r>
              <a:rPr lang="en-US" dirty="0" smtClean="0"/>
              <a:t>licensing options</a:t>
            </a:r>
          </a:p>
          <a:p>
            <a:pPr>
              <a:buFont typeface="Wingdings" charset="2"/>
              <a:buChar char="§"/>
            </a:pPr>
            <a:r>
              <a:rPr lang="en-US" dirty="0" smtClean="0"/>
              <a:t>Detailed analytics</a:t>
            </a:r>
          </a:p>
          <a:p>
            <a:pPr>
              <a:buFont typeface="Wingdings" charset="2"/>
              <a:buChar char="§"/>
            </a:pPr>
            <a:r>
              <a:rPr lang="en-US" dirty="0" smtClean="0"/>
              <a:t>Promotional tools</a:t>
            </a:r>
          </a:p>
          <a:p>
            <a:pPr>
              <a:buFont typeface="Wingdings" charset="2"/>
              <a:buChar char="§"/>
            </a:pPr>
            <a:r>
              <a:rPr lang="en-US" dirty="0" smtClean="0"/>
              <a:t>High quality encoding, variable bitrate delivery, high performance distributed content delivery network</a:t>
            </a:r>
          </a:p>
          <a:p>
            <a:pPr>
              <a:buFont typeface="Wingdings" charset="2"/>
              <a:buChar char="§"/>
            </a:pPr>
            <a:r>
              <a:rPr lang="en-US" dirty="0" smtClean="0"/>
              <a:t>Free 30-day trial</a:t>
            </a:r>
          </a:p>
          <a:p>
            <a:pPr>
              <a:buFont typeface="Wingdings" charset="2"/>
              <a:buChar char="§"/>
            </a:pPr>
            <a:endParaRPr lang="en-US" dirty="0"/>
          </a:p>
          <a:p>
            <a:pPr marL="0" indent="0">
              <a:buNone/>
            </a:pPr>
            <a:endParaRPr lang="en-US"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spTree>
    <p:extLst>
      <p:ext uri="{BB962C8B-B14F-4D97-AF65-F5344CB8AC3E}">
        <p14:creationId xmlns:p14="http://schemas.microsoft.com/office/powerpoint/2010/main" val="21454556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600" y="274638"/>
            <a:ext cx="6275199" cy="1143000"/>
          </a:xfrm>
        </p:spPr>
        <p:txBody>
          <a:bodyPr/>
          <a:lstStyle/>
          <a:p>
            <a:r>
              <a:rPr lang="en-US" dirty="0" smtClean="0"/>
              <a:t>Renowned films</a:t>
            </a:r>
            <a:endParaRPr lang="en-US" dirty="0"/>
          </a:p>
        </p:txBody>
      </p:sp>
      <p:sp>
        <p:nvSpPr>
          <p:cNvPr id="3" name="Content Placeholder 2"/>
          <p:cNvSpPr>
            <a:spLocks noGrp="1"/>
          </p:cNvSpPr>
          <p:nvPr>
            <p:ph idx="1"/>
          </p:nvPr>
        </p:nvSpPr>
        <p:spPr>
          <a:xfrm>
            <a:off x="846707" y="1922885"/>
            <a:ext cx="7557857" cy="4128032"/>
          </a:xfrm>
        </p:spPr>
        <p:txBody>
          <a:bodyPr>
            <a:normAutofit fontScale="85000" lnSpcReduction="20000"/>
          </a:bodyPr>
          <a:lstStyle/>
          <a:p>
            <a:pPr marL="0" indent="0" algn="ctr">
              <a:buNone/>
            </a:pPr>
            <a:r>
              <a:rPr lang="en-US" sz="6000" dirty="0" smtClean="0"/>
              <a:t>Of American </a:t>
            </a:r>
            <a:r>
              <a:rPr lang="en-US" sz="6000" dirty="0"/>
              <a:t>University’s “See these 100 streaming documentaries before you </a:t>
            </a:r>
            <a:r>
              <a:rPr lang="en-US" sz="6000" dirty="0" smtClean="0"/>
              <a:t>graduate” </a:t>
            </a:r>
            <a:r>
              <a:rPr lang="en-US" sz="6000" dirty="0" smtClean="0"/>
              <a:t>list, 44 are from the Docuseek2 collection.</a:t>
            </a:r>
          </a:p>
          <a:p>
            <a:pPr marL="0" indent="0" algn="ctr">
              <a:buNone/>
            </a:pPr>
            <a:endParaRPr lang="en-US" sz="2100" dirty="0" smtClean="0"/>
          </a:p>
          <a:p>
            <a:pPr marL="0" indent="0" algn="ctr">
              <a:buNone/>
            </a:pPr>
            <a:r>
              <a:rPr lang="en-US" sz="2100" dirty="0" smtClean="0"/>
              <a:t>http://</a:t>
            </a:r>
            <a:r>
              <a:rPr lang="en-US" sz="2100" dirty="0" err="1" smtClean="0"/>
              <a:t>aulibmedia.blogspot.com</a:t>
            </a:r>
            <a:r>
              <a:rPr lang="en-US" sz="2100" dirty="0" smtClean="0"/>
              <a:t>/2015/03/see-these-100-streaming-documentaries.html</a:t>
            </a:r>
            <a:endParaRPr lang="en-US" sz="2100" dirty="0"/>
          </a:p>
          <a:p>
            <a:pPr marL="0" indent="0" algn="ctr">
              <a:buNone/>
            </a:pPr>
            <a:endParaRPr lang="en-US"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spTree>
    <p:extLst>
      <p:ext uri="{BB962C8B-B14F-4D97-AF65-F5344CB8AC3E}">
        <p14:creationId xmlns:p14="http://schemas.microsoft.com/office/powerpoint/2010/main" val="21655730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sp>
        <p:nvSpPr>
          <p:cNvPr id="3" name="Content Placeholder 2"/>
          <p:cNvSpPr>
            <a:spLocks noGrp="1"/>
          </p:cNvSpPr>
          <p:nvPr>
            <p:ph idx="1"/>
          </p:nvPr>
        </p:nvSpPr>
        <p:spPr>
          <a:xfrm>
            <a:off x="917266" y="2099297"/>
            <a:ext cx="7769534" cy="4128031"/>
          </a:xfrm>
        </p:spPr>
        <p:txBody>
          <a:bodyPr>
            <a:normAutofit/>
          </a:bodyPr>
          <a:lstStyle/>
          <a:p>
            <a:pPr>
              <a:buFont typeface="Wingdings" charset="2"/>
              <a:buChar char="§"/>
            </a:pPr>
            <a:r>
              <a:rPr lang="en-US" dirty="0" smtClean="0"/>
              <a:t>15 titles</a:t>
            </a:r>
          </a:p>
          <a:p>
            <a:pPr>
              <a:buFont typeface="Wingdings" charset="2"/>
              <a:buChar char="§"/>
            </a:pPr>
            <a:r>
              <a:rPr lang="en-US" dirty="0" smtClean="0"/>
              <a:t>Unique content</a:t>
            </a:r>
          </a:p>
          <a:p>
            <a:pPr>
              <a:buFont typeface="Wingdings" charset="2"/>
              <a:buChar char="§"/>
            </a:pPr>
            <a:r>
              <a:rPr lang="en-US" dirty="0" smtClean="0"/>
              <a:t>Critical analysis; unique perspectives; historical view</a:t>
            </a:r>
          </a:p>
          <a:p>
            <a:pPr marL="0" indent="0">
              <a:buNone/>
            </a:pPr>
            <a:endParaRPr lang="en-US" dirty="0"/>
          </a:p>
          <a:p>
            <a:pPr marL="0" indent="0">
              <a:buNone/>
            </a:pPr>
            <a:endParaRPr lang="en-US"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spTree>
    <p:extLst>
      <p:ext uri="{BB962C8B-B14F-4D97-AF65-F5344CB8AC3E}">
        <p14:creationId xmlns:p14="http://schemas.microsoft.com/office/powerpoint/2010/main" val="70496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sp>
        <p:nvSpPr>
          <p:cNvPr id="3" name="Content Placeholder 2"/>
          <p:cNvSpPr>
            <a:spLocks noGrp="1"/>
          </p:cNvSpPr>
          <p:nvPr>
            <p:ph idx="1"/>
          </p:nvPr>
        </p:nvSpPr>
        <p:spPr>
          <a:xfrm>
            <a:off x="917266" y="2099297"/>
            <a:ext cx="4639252" cy="4128031"/>
          </a:xfrm>
        </p:spPr>
        <p:txBody>
          <a:bodyPr>
            <a:normAutofit/>
          </a:bodyPr>
          <a:lstStyle/>
          <a:p>
            <a:pPr>
              <a:buFont typeface="Wingdings" charset="2"/>
              <a:buChar char="§"/>
            </a:pPr>
            <a:endParaRPr lang="en-US" dirty="0"/>
          </a:p>
          <a:p>
            <a:pPr marL="0" indent="0">
              <a:buNone/>
            </a:pPr>
            <a:r>
              <a:rPr lang="en-US" dirty="0" smtClean="0"/>
              <a:t>Lomax the </a:t>
            </a:r>
            <a:r>
              <a:rPr lang="en-US" dirty="0" err="1" smtClean="0"/>
              <a:t>Songhunter</a:t>
            </a:r>
            <a:r>
              <a:rPr lang="en-US" dirty="0" smtClean="0"/>
              <a:t>: </a:t>
            </a:r>
            <a:r>
              <a:rPr lang="en-US" sz="2000" dirty="0"/>
              <a:t>The story of Alan Lomax (1915-2002), who traveled the world with his recording equipment preserving a disappearing treasury of folk songs</a:t>
            </a:r>
            <a:r>
              <a:rPr lang="en-US" sz="2000" dirty="0" smtClean="0"/>
              <a:t>. (2014)</a:t>
            </a:r>
            <a:endParaRPr lang="en-US" sz="2000"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pic>
        <p:nvPicPr>
          <p:cNvPr id="7" name="Picture 6" descr="loma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349" y="2342516"/>
            <a:ext cx="2954449" cy="4164845"/>
          </a:xfrm>
          <a:prstGeom prst="rect">
            <a:avLst/>
          </a:prstGeom>
        </p:spPr>
      </p:pic>
    </p:spTree>
    <p:extLst>
      <p:ext uri="{BB962C8B-B14F-4D97-AF65-F5344CB8AC3E}">
        <p14:creationId xmlns:p14="http://schemas.microsoft.com/office/powerpoint/2010/main" val="84429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sp>
        <p:nvSpPr>
          <p:cNvPr id="3" name="Content Placeholder 2"/>
          <p:cNvSpPr>
            <a:spLocks noGrp="1"/>
          </p:cNvSpPr>
          <p:nvPr>
            <p:ph idx="1"/>
          </p:nvPr>
        </p:nvSpPr>
        <p:spPr>
          <a:xfrm>
            <a:off x="917266" y="2099297"/>
            <a:ext cx="4639252" cy="4128031"/>
          </a:xfrm>
        </p:spPr>
        <p:txBody>
          <a:bodyPr>
            <a:normAutofit/>
          </a:bodyPr>
          <a:lstStyle/>
          <a:p>
            <a:pPr>
              <a:buFont typeface="Wingdings" charset="2"/>
              <a:buChar char="§"/>
            </a:pPr>
            <a:endParaRPr lang="en-US" dirty="0"/>
          </a:p>
          <a:p>
            <a:pPr marL="0" indent="0">
              <a:buNone/>
            </a:pPr>
            <a:r>
              <a:rPr lang="en-US" dirty="0" smtClean="0"/>
              <a:t>Black February: </a:t>
            </a:r>
            <a:r>
              <a:rPr lang="en-US" sz="2000" dirty="0"/>
              <a:t>Chronicles an unprecedented series of concerts performed in February 2005 by the legendary jazz composer Lawrence D. </a:t>
            </a:r>
            <a:r>
              <a:rPr lang="en-US" sz="2000" dirty="0" smtClean="0"/>
              <a:t>“Butch” Morris. (2012)</a:t>
            </a:r>
            <a:endParaRPr lang="en-US" sz="2000"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pic>
        <p:nvPicPr>
          <p:cNvPr id="5" name="Picture 4" descr="ce-bfb-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475" y="2099297"/>
            <a:ext cx="2622888" cy="4445572"/>
          </a:xfrm>
          <a:prstGeom prst="rect">
            <a:avLst/>
          </a:prstGeom>
        </p:spPr>
      </p:pic>
    </p:spTree>
    <p:extLst>
      <p:ext uri="{BB962C8B-B14F-4D97-AF65-F5344CB8AC3E}">
        <p14:creationId xmlns:p14="http://schemas.microsoft.com/office/powerpoint/2010/main" val="187623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sp>
        <p:nvSpPr>
          <p:cNvPr id="3" name="Content Placeholder 2"/>
          <p:cNvSpPr>
            <a:spLocks noGrp="1"/>
          </p:cNvSpPr>
          <p:nvPr>
            <p:ph idx="1"/>
          </p:nvPr>
        </p:nvSpPr>
        <p:spPr>
          <a:xfrm>
            <a:off x="917266" y="2099297"/>
            <a:ext cx="3863103" cy="4128031"/>
          </a:xfrm>
        </p:spPr>
        <p:txBody>
          <a:bodyPr>
            <a:normAutofit/>
          </a:bodyPr>
          <a:lstStyle/>
          <a:p>
            <a:pPr>
              <a:buFont typeface="Wingdings" charset="2"/>
              <a:buChar char="§"/>
            </a:pPr>
            <a:endParaRPr lang="en-US" dirty="0"/>
          </a:p>
          <a:p>
            <a:pPr marL="0" indent="0">
              <a:buNone/>
            </a:pPr>
            <a:r>
              <a:rPr lang="en-US" dirty="0" smtClean="0"/>
              <a:t>Dido and Aeneas: </a:t>
            </a:r>
            <a:r>
              <a:rPr lang="en-US" sz="2000" dirty="0"/>
              <a:t>The critically-acclaimed Mark Morris dance production of the baroque operatic </a:t>
            </a:r>
            <a:r>
              <a:rPr lang="en-US" sz="2000" dirty="0" smtClean="0"/>
              <a:t>masterwork. (1996)</a:t>
            </a:r>
            <a:endParaRPr lang="en-US" sz="2000"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pic>
        <p:nvPicPr>
          <p:cNvPr id="6" name="Picture 5" descr="bf-did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071" y="2470048"/>
            <a:ext cx="3809728" cy="2857296"/>
          </a:xfrm>
          <a:prstGeom prst="rect">
            <a:avLst/>
          </a:prstGeom>
        </p:spPr>
      </p:pic>
    </p:spTree>
    <p:extLst>
      <p:ext uri="{BB962C8B-B14F-4D97-AF65-F5344CB8AC3E}">
        <p14:creationId xmlns:p14="http://schemas.microsoft.com/office/powerpoint/2010/main" val="381435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sp>
        <p:nvSpPr>
          <p:cNvPr id="3" name="Content Placeholder 2"/>
          <p:cNvSpPr>
            <a:spLocks noGrp="1"/>
          </p:cNvSpPr>
          <p:nvPr>
            <p:ph idx="1"/>
          </p:nvPr>
        </p:nvSpPr>
        <p:spPr>
          <a:xfrm>
            <a:off x="917266" y="2099297"/>
            <a:ext cx="3863103" cy="4128031"/>
          </a:xfrm>
        </p:spPr>
        <p:txBody>
          <a:bodyPr>
            <a:normAutofit/>
          </a:bodyPr>
          <a:lstStyle/>
          <a:p>
            <a:pPr marL="0" indent="0">
              <a:buNone/>
            </a:pPr>
            <a:r>
              <a:rPr lang="en-US" dirty="0" smtClean="0"/>
              <a:t>An Opera from the Indian Ocean: </a:t>
            </a:r>
            <a:r>
              <a:rPr lang="en-US" sz="2000" dirty="0"/>
              <a:t>The African descendent and Reunion born </a:t>
            </a:r>
            <a:r>
              <a:rPr lang="en-US" sz="2000" dirty="0" err="1"/>
              <a:t>Trulès</a:t>
            </a:r>
            <a:r>
              <a:rPr lang="en-US" sz="2000" dirty="0"/>
              <a:t> composed the opera </a:t>
            </a:r>
            <a:r>
              <a:rPr lang="en-US" sz="2000" i="1" dirty="0" err="1"/>
              <a:t>Maraina</a:t>
            </a:r>
            <a:r>
              <a:rPr lang="en-US" sz="2000" dirty="0"/>
              <a:t>, recounting the story of the first settlers of the Indian Ocean islands that becomes a fascinating voyage through time and space, between the 17th century seafarers ships and Madagascar today. </a:t>
            </a:r>
            <a:r>
              <a:rPr lang="en-US" sz="2000" dirty="0" smtClean="0"/>
              <a:t> (2013)</a:t>
            </a:r>
            <a:endParaRPr lang="en-US" sz="2000"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pic>
        <p:nvPicPr>
          <p:cNvPr id="5" name="Picture 4" descr="ce-oio-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154" y="2099297"/>
            <a:ext cx="2667063" cy="4516136"/>
          </a:xfrm>
          <a:prstGeom prst="rect">
            <a:avLst/>
          </a:prstGeom>
        </p:spPr>
      </p:pic>
    </p:spTree>
    <p:extLst>
      <p:ext uri="{BB962C8B-B14F-4D97-AF65-F5344CB8AC3E}">
        <p14:creationId xmlns:p14="http://schemas.microsoft.com/office/powerpoint/2010/main" val="18819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80" y="274638"/>
            <a:ext cx="6076119" cy="1143000"/>
          </a:xfrm>
        </p:spPr>
        <p:txBody>
          <a:bodyPr>
            <a:normAutofit fontScale="90000"/>
          </a:bodyPr>
          <a:lstStyle/>
          <a:p>
            <a:r>
              <a:rPr lang="en-US" dirty="0" smtClean="0"/>
              <a:t>Music and the Performing Arts</a:t>
            </a:r>
            <a:endParaRPr lang="en-US" dirty="0"/>
          </a:p>
        </p:txBody>
      </p:sp>
      <p:sp>
        <p:nvSpPr>
          <p:cNvPr id="3" name="Content Placeholder 2"/>
          <p:cNvSpPr>
            <a:spLocks noGrp="1"/>
          </p:cNvSpPr>
          <p:nvPr>
            <p:ph idx="1"/>
          </p:nvPr>
        </p:nvSpPr>
        <p:spPr>
          <a:xfrm>
            <a:off x="917266" y="2099297"/>
            <a:ext cx="3863103" cy="4128031"/>
          </a:xfrm>
        </p:spPr>
        <p:txBody>
          <a:bodyPr>
            <a:normAutofit/>
          </a:bodyPr>
          <a:lstStyle/>
          <a:p>
            <a:pPr marL="0" indent="0">
              <a:buNone/>
            </a:pPr>
            <a:r>
              <a:rPr lang="en-US" dirty="0" smtClean="0"/>
              <a:t>Girls on the Wall: </a:t>
            </a:r>
            <a:r>
              <a:rPr lang="en-US" sz="2000" dirty="0"/>
              <a:t>The teenage girls of Warrenville Prison are getting a shot at redemption in a most unlikely form: a musical based on their lives. As three fascinating inmates write and stage their play, they're compelled to re-live their crimes, reclaim their humanity and take a first step toward breaking free of the prison </a:t>
            </a:r>
            <a:r>
              <a:rPr lang="en-US" sz="2000" dirty="0" smtClean="0"/>
              <a:t>system.  (2009)</a:t>
            </a:r>
            <a:endParaRPr lang="en-US" sz="2000" dirty="0"/>
          </a:p>
        </p:txBody>
      </p:sp>
      <p:pic>
        <p:nvPicPr>
          <p:cNvPr id="4" name="Picture 3" descr="Docusee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0" y="468689"/>
            <a:ext cx="1778000" cy="965200"/>
          </a:xfrm>
          <a:prstGeom prst="rect">
            <a:avLst/>
          </a:prstGeom>
        </p:spPr>
      </p:pic>
      <p:pic>
        <p:nvPicPr>
          <p:cNvPr id="6" name="Picture 5" descr="hr-girl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722" y="2813028"/>
            <a:ext cx="3709077" cy="2091213"/>
          </a:xfrm>
          <a:prstGeom prst="rect">
            <a:avLst/>
          </a:prstGeom>
        </p:spPr>
      </p:pic>
    </p:spTree>
    <p:extLst>
      <p:ext uri="{BB962C8B-B14F-4D97-AF65-F5344CB8AC3E}">
        <p14:creationId xmlns:p14="http://schemas.microsoft.com/office/powerpoint/2010/main" val="217989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1534</TotalTime>
  <Words>687</Words>
  <Application>Microsoft Macintosh PowerPoint</Application>
  <PresentationFormat>On-screen Show (4:3)</PresentationFormat>
  <Paragraphs>63</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Key features</vt:lpstr>
      <vt:lpstr>Renowned films</vt:lpstr>
      <vt:lpstr>Music and the Performing Arts</vt:lpstr>
      <vt:lpstr>Music and the Performing Arts</vt:lpstr>
      <vt:lpstr>Music and the Performing Arts</vt:lpstr>
      <vt:lpstr>Music and the Performing Arts</vt:lpstr>
      <vt:lpstr>Music and the Performing Arts</vt:lpstr>
      <vt:lpstr>Music and the Performing Arts</vt:lpstr>
      <vt:lpstr>Music and the Performing Arts</vt:lpstr>
      <vt:lpstr>Music and the Performing Arts</vt:lpstr>
      <vt:lpstr>Music and the Performing Arts</vt:lpstr>
      <vt:lpstr>Music and the Performing Arts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Docuseek2</dc:title>
  <dc:creator>James Davis</dc:creator>
  <cp:lastModifiedBy>James Davis</cp:lastModifiedBy>
  <cp:revision>50</cp:revision>
  <dcterms:created xsi:type="dcterms:W3CDTF">2013-10-07T15:52:11Z</dcterms:created>
  <dcterms:modified xsi:type="dcterms:W3CDTF">2015-04-06T19:41:31Z</dcterms:modified>
</cp:coreProperties>
</file>